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7C175"/>
    <a:srgbClr val="337389"/>
    <a:srgbClr val="929292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860"/>
  </p:normalViewPr>
  <p:slideViewPr>
    <p:cSldViewPr snapToGrid="0">
      <p:cViewPr>
        <p:scale>
          <a:sx n="120" d="100"/>
          <a:sy n="120" d="100"/>
        </p:scale>
        <p:origin x="268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183045" y="3348665"/>
            <a:ext cx="838884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Krach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1929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971879" y="467938"/>
            <a:ext cx="32961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crise de 1929 </a:t>
            </a:r>
            <a:b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et ses réponses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  <a:stCxn id="12" idx="1"/>
            <a:endCxn id="15" idx="1"/>
          </p:cNvCxnSpPr>
          <p:nvPr/>
        </p:nvCxnSpPr>
        <p:spPr>
          <a:xfrm rot="10800000" flipH="1" flipV="1">
            <a:off x="5318719" y="1634879"/>
            <a:ext cx="4886" cy="697639"/>
          </a:xfrm>
          <a:prstGeom prst="bentConnector3">
            <a:avLst>
              <a:gd name="adj1" fmla="val -4678674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5F9B585-7C55-35E4-9DAF-074DDE904415}"/>
              </a:ext>
            </a:extLst>
          </p:cNvPr>
          <p:cNvSpPr/>
          <p:nvPr/>
        </p:nvSpPr>
        <p:spPr>
          <a:xfrm>
            <a:off x="1422655" y="2211030"/>
            <a:ext cx="1566135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Baisse des investissements 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6896A016-2C41-55CC-FFA7-3A9348146C28}"/>
              </a:ext>
            </a:extLst>
          </p:cNvPr>
          <p:cNvSpPr/>
          <p:nvPr/>
        </p:nvSpPr>
        <p:spPr>
          <a:xfrm>
            <a:off x="1422655" y="3076628"/>
            <a:ext cx="1566135" cy="873973"/>
          </a:xfrm>
          <a:prstGeom prst="roundRect">
            <a:avLst>
              <a:gd name="adj" fmla="val 11534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Diminution de la consommation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augmentation des faillites 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9A64B588-21A2-FCF6-331E-551E264DDADD}"/>
              </a:ext>
            </a:extLst>
          </p:cNvPr>
          <p:cNvSpPr/>
          <p:nvPr/>
        </p:nvSpPr>
        <p:spPr>
          <a:xfrm>
            <a:off x="1419846" y="4316822"/>
            <a:ext cx="1566135" cy="701328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Augmentation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du chômage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de la précarité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D567BE2-C431-EA10-00C3-493C06579941}"/>
              </a:ext>
            </a:extLst>
          </p:cNvPr>
          <p:cNvSpPr/>
          <p:nvPr/>
        </p:nvSpPr>
        <p:spPr>
          <a:xfrm>
            <a:off x="3492987" y="1713435"/>
            <a:ext cx="1157631" cy="510050"/>
          </a:xfrm>
          <a:prstGeom prst="roundRect">
            <a:avLst>
              <a:gd name="adj" fmla="val 20631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réponse libérale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BB9D7CBE-A743-01AD-3AF1-3C75B1A1AFD0}"/>
              </a:ext>
            </a:extLst>
          </p:cNvPr>
          <p:cNvSpPr/>
          <p:nvPr/>
        </p:nvSpPr>
        <p:spPr>
          <a:xfrm>
            <a:off x="5318719" y="1388544"/>
            <a:ext cx="2012295" cy="492672"/>
          </a:xfrm>
          <a:prstGeom prst="roundRect">
            <a:avLst>
              <a:gd name="adj" fmla="val 16331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Recherche des nouveaux marchés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DDD7EAF6-8D49-ABDA-D5B3-B6818D78AD15}"/>
              </a:ext>
            </a:extLst>
          </p:cNvPr>
          <p:cNvSpPr/>
          <p:nvPr/>
        </p:nvSpPr>
        <p:spPr>
          <a:xfrm>
            <a:off x="5323605" y="1987985"/>
            <a:ext cx="2012295" cy="689067"/>
          </a:xfrm>
          <a:prstGeom prst="roundRect">
            <a:avLst>
              <a:gd name="adj" fmla="val 10395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Auto-régulation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marchés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et des entreprises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3C7B59D7-FC0F-08E2-E00B-12CA878DEAF9}"/>
              </a:ext>
            </a:extLst>
          </p:cNvPr>
          <p:cNvSpPr/>
          <p:nvPr/>
        </p:nvSpPr>
        <p:spPr>
          <a:xfrm>
            <a:off x="5318719" y="2937177"/>
            <a:ext cx="2012295" cy="695197"/>
          </a:xfrm>
          <a:prstGeom prst="roundRect">
            <a:avLst>
              <a:gd name="adj" fmla="val 10612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Coup d'État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et instauration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régimes dictatoriaux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6F5A1CF-AA55-8E3F-E207-CF5AA844D583}"/>
              </a:ext>
            </a:extLst>
          </p:cNvPr>
          <p:cNvSpPr/>
          <p:nvPr/>
        </p:nvSpPr>
        <p:spPr>
          <a:xfrm>
            <a:off x="5323605" y="3738250"/>
            <a:ext cx="2012295" cy="488328"/>
          </a:xfrm>
          <a:prstGeom prst="roundRect">
            <a:avLst>
              <a:gd name="adj" fmla="val 14722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Patriotisme aveugle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à la crise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F26C07F3-633B-F76E-9B63-7F532BEFE2F4}"/>
              </a:ext>
            </a:extLst>
          </p:cNvPr>
          <p:cNvSpPr/>
          <p:nvPr/>
        </p:nvSpPr>
        <p:spPr>
          <a:xfrm>
            <a:off x="5318719" y="4478691"/>
            <a:ext cx="2012295" cy="492672"/>
          </a:xfrm>
          <a:prstGeom prst="roundRect">
            <a:avLst>
              <a:gd name="adj" fmla="val 16331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Règlementation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marchés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A7688BB-6E72-31FC-65A9-64D2D79B85E0}"/>
              </a:ext>
            </a:extLst>
          </p:cNvPr>
          <p:cNvSpPr/>
          <p:nvPr/>
        </p:nvSpPr>
        <p:spPr>
          <a:xfrm>
            <a:off x="5323605" y="5077785"/>
            <a:ext cx="2012295" cy="488328"/>
          </a:xfrm>
          <a:prstGeom prst="roundRect">
            <a:avLst>
              <a:gd name="adj" fmla="val 14722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Politique de grands travaux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EB0A889E-FEE9-067B-7C06-448DB877E5B9}"/>
              </a:ext>
            </a:extLst>
          </p:cNvPr>
          <p:cNvSpPr/>
          <p:nvPr/>
        </p:nvSpPr>
        <p:spPr>
          <a:xfrm>
            <a:off x="5318719" y="5673570"/>
            <a:ext cx="2012295" cy="897723"/>
          </a:xfrm>
          <a:prstGeom prst="roundRect">
            <a:avLst>
              <a:gd name="adj" fmla="val 9688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Négociation avec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les partenaires sociaux pour améliorer les conditions des salariés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9604B108-8101-D8F3-A793-3E6C7C3A1F47}"/>
              </a:ext>
            </a:extLst>
          </p:cNvPr>
          <p:cNvSpPr/>
          <p:nvPr/>
        </p:nvSpPr>
        <p:spPr>
          <a:xfrm>
            <a:off x="3492987" y="3342399"/>
            <a:ext cx="1157631" cy="510050"/>
          </a:xfrm>
          <a:prstGeom prst="roundRect">
            <a:avLst>
              <a:gd name="adj" fmla="val 20631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réponse autoritaire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79E41059-1502-68B6-6315-1EC1FFAF8D12}"/>
              </a:ext>
            </a:extLst>
          </p:cNvPr>
          <p:cNvSpPr/>
          <p:nvPr/>
        </p:nvSpPr>
        <p:spPr>
          <a:xfrm>
            <a:off x="3492987" y="4987590"/>
            <a:ext cx="1157631" cy="676806"/>
          </a:xfrm>
          <a:prstGeom prst="roundRect">
            <a:avLst>
              <a:gd name="adj" fmla="val 12345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réponse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l'État-providence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2A40B99B-74C1-493A-1BE6-61BB88C246EE}"/>
              </a:ext>
            </a:extLst>
          </p:cNvPr>
          <p:cNvSpPr/>
          <p:nvPr/>
        </p:nvSpPr>
        <p:spPr>
          <a:xfrm>
            <a:off x="1302924" y="2074560"/>
            <a:ext cx="1771591" cy="3045728"/>
          </a:xfrm>
          <a:prstGeom prst="roundRect">
            <a:avLst>
              <a:gd name="adj" fmla="val 7942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6F8253A1-E4A3-12AD-67DA-BC330BE4C63A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flipH="1">
            <a:off x="2202914" y="3950601"/>
            <a:ext cx="2809" cy="366221"/>
          </a:xfrm>
          <a:prstGeom prst="straightConnector1">
            <a:avLst/>
          </a:prstGeom>
          <a:ln w="31750">
            <a:solidFill>
              <a:srgbClr val="929292"/>
            </a:solidFill>
            <a:headEnd type="triangle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C9A5DC81-EFAB-CAF1-D1DA-A027153F947F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2205723" y="2708047"/>
            <a:ext cx="0" cy="368581"/>
          </a:xfrm>
          <a:prstGeom prst="straightConnector1">
            <a:avLst/>
          </a:prstGeom>
          <a:ln w="31750">
            <a:solidFill>
              <a:srgbClr val="929292"/>
            </a:solidFill>
            <a:headEnd type="triangle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61E73C8A-0EE5-5247-E0F6-DF9434370F8F}"/>
              </a:ext>
            </a:extLst>
          </p:cNvPr>
          <p:cNvCxnSpPr>
            <a:cxnSpLocks/>
            <a:stCxn id="9" idx="3"/>
            <a:endCxn id="28" idx="1"/>
          </p:cNvCxnSpPr>
          <p:nvPr/>
        </p:nvCxnSpPr>
        <p:spPr>
          <a:xfrm>
            <a:off x="1021929" y="3597174"/>
            <a:ext cx="280995" cy="25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616A995D-03FB-D8D9-9E37-0340132A43F1}"/>
              </a:ext>
            </a:extLst>
          </p:cNvPr>
          <p:cNvCxnSpPr>
            <a:cxnSpLocks/>
            <a:stCxn id="28" idx="3"/>
          </p:cNvCxnSpPr>
          <p:nvPr/>
        </p:nvCxnSpPr>
        <p:spPr>
          <a:xfrm flipV="1">
            <a:off x="3074515" y="3597172"/>
            <a:ext cx="318831" cy="25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29F936BD-4C7A-0277-D9A5-B539CF8599EA}"/>
              </a:ext>
            </a:extLst>
          </p:cNvPr>
          <p:cNvCxnSpPr>
            <a:cxnSpLocks/>
            <a:stCxn id="26" idx="3"/>
            <a:endCxn id="21" idx="1"/>
          </p:cNvCxnSpPr>
          <p:nvPr/>
        </p:nvCxnSpPr>
        <p:spPr>
          <a:xfrm flipV="1">
            <a:off x="4650618" y="5321949"/>
            <a:ext cx="672987" cy="404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D4CC5A93-4781-7D1E-2941-A878C600E97D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4650618" y="1968460"/>
            <a:ext cx="370340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en angle 76">
            <a:extLst>
              <a:ext uri="{FF2B5EF4-FFF2-40B4-BE49-F238E27FC236}">
                <a16:creationId xmlns:a16="http://schemas.microsoft.com/office/drawing/2014/main" id="{1A0015C4-C249-801C-B5D0-449D5F3D98AB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5318719" y="3263843"/>
            <a:ext cx="4886" cy="697639"/>
          </a:xfrm>
          <a:prstGeom prst="bentConnector3">
            <a:avLst>
              <a:gd name="adj1" fmla="val -6366066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4CF44260-CAC4-27B5-5EF7-2ADEA8C16BDB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4650618" y="3597424"/>
            <a:ext cx="370340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en angle 79">
            <a:extLst>
              <a:ext uri="{FF2B5EF4-FFF2-40B4-BE49-F238E27FC236}">
                <a16:creationId xmlns:a16="http://schemas.microsoft.com/office/drawing/2014/main" id="{9106A6AA-BE26-A69C-9905-5E9378CA3718}"/>
              </a:ext>
            </a:extLst>
          </p:cNvPr>
          <p:cNvCxnSpPr>
            <a:cxnSpLocks/>
            <a:stCxn id="20" idx="1"/>
            <a:endCxn id="22" idx="1"/>
          </p:cNvCxnSpPr>
          <p:nvPr/>
        </p:nvCxnSpPr>
        <p:spPr>
          <a:xfrm rot="10800000" flipV="1">
            <a:off x="5318719" y="4725026"/>
            <a:ext cx="12700" cy="139740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ectangle : coins arrondis 97">
            <a:extLst>
              <a:ext uri="{FF2B5EF4-FFF2-40B4-BE49-F238E27FC236}">
                <a16:creationId xmlns:a16="http://schemas.microsoft.com/office/drawing/2014/main" id="{27A3E43C-C200-1745-6C81-2BCD501ACDAE}"/>
              </a:ext>
            </a:extLst>
          </p:cNvPr>
          <p:cNvSpPr/>
          <p:nvPr/>
        </p:nvSpPr>
        <p:spPr>
          <a:xfrm>
            <a:off x="3393346" y="1388543"/>
            <a:ext cx="1383458" cy="4637045"/>
          </a:xfrm>
          <a:prstGeom prst="roundRect">
            <a:avLst>
              <a:gd name="adj" fmla="val 7942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91</Words>
  <Application>Microsoft Macintosh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18</cp:revision>
  <dcterms:created xsi:type="dcterms:W3CDTF">2024-05-15T14:38:44Z</dcterms:created>
  <dcterms:modified xsi:type="dcterms:W3CDTF">2025-08-26T14:55:11Z</dcterms:modified>
</cp:coreProperties>
</file>